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9753600" cx="13004800"/>
  <p:notesSz cx="6858000" cy="9144000"/>
  <p:embeddedFontLst>
    <p:embeddedFont>
      <p:font typeface="Nunito"/>
      <p:regular r:id="rId33"/>
      <p:bold r:id="rId34"/>
      <p:italic r:id="rId35"/>
      <p:boldItalic r:id="rId36"/>
    </p:embeddedFont>
    <p:embeddedFont>
      <p:font typeface="Cabin"/>
      <p:regular r:id="rId37"/>
      <p:bold r:id="rId38"/>
      <p:italic r:id="rId39"/>
      <p:boldItalic r:id="rId40"/>
    </p:embeddedFont>
    <p:embeddedFont>
      <p:font typeface="Tahoma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abin-boldItalic.fntdata"/><Relationship Id="rId20" Type="http://schemas.openxmlformats.org/officeDocument/2006/relationships/slide" Target="slides/slide15.xml"/><Relationship Id="rId42" Type="http://schemas.openxmlformats.org/officeDocument/2006/relationships/font" Target="fonts/Tahoma-bold.fntdata"/><Relationship Id="rId41" Type="http://schemas.openxmlformats.org/officeDocument/2006/relationships/font" Target="fonts/Tahoma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uni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unito-italic.fntdata"/><Relationship Id="rId12" Type="http://schemas.openxmlformats.org/officeDocument/2006/relationships/slide" Target="slides/slide7.xml"/><Relationship Id="rId34" Type="http://schemas.openxmlformats.org/officeDocument/2006/relationships/font" Target="fonts/Nunito-bold.fntdata"/><Relationship Id="rId15" Type="http://schemas.openxmlformats.org/officeDocument/2006/relationships/slide" Target="slides/slide10.xml"/><Relationship Id="rId37" Type="http://schemas.openxmlformats.org/officeDocument/2006/relationships/font" Target="fonts/Cabin-regular.fntdata"/><Relationship Id="rId14" Type="http://schemas.openxmlformats.org/officeDocument/2006/relationships/slide" Target="slides/slide9.xml"/><Relationship Id="rId36" Type="http://schemas.openxmlformats.org/officeDocument/2006/relationships/font" Target="fonts/Nunito-boldItalic.fntdata"/><Relationship Id="rId17" Type="http://schemas.openxmlformats.org/officeDocument/2006/relationships/slide" Target="slides/slide12.xml"/><Relationship Id="rId39" Type="http://schemas.openxmlformats.org/officeDocument/2006/relationships/font" Target="fonts/Cabin-italic.fntdata"/><Relationship Id="rId16" Type="http://schemas.openxmlformats.org/officeDocument/2006/relationships/slide" Target="slides/slide11.xml"/><Relationship Id="rId38" Type="http://schemas.openxmlformats.org/officeDocument/2006/relationships/font" Target="fonts/Cabin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jpg>
</file>

<file path=ppt/media/image03.png>
</file>

<file path=ppt/media/image04.jp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defRPr/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2286000" marR="0" rtl="0" algn="l">
              <a:spcBef>
                <a:spcPts val="0"/>
              </a:spcBef>
              <a:defRPr/>
            </a:lvl6pPr>
            <a:lvl7pPr indent="0" lvl="6" marL="2743200" marR="0" rtl="0" algn="l">
              <a:spcBef>
                <a:spcPts val="0"/>
              </a:spcBef>
              <a:defRPr/>
            </a:lvl7pPr>
            <a:lvl8pPr indent="0" lvl="7" marL="3200400" marR="0" rtl="0" algn="l">
              <a:spcBef>
                <a:spcPts val="0"/>
              </a:spcBef>
              <a:defRPr/>
            </a:lvl8pPr>
            <a:lvl9pPr indent="0" lvl="8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defRPr/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2286000" marR="0" rtl="0" algn="l">
              <a:spcBef>
                <a:spcPts val="0"/>
              </a:spcBef>
              <a:defRPr/>
            </a:lvl6pPr>
            <a:lvl7pPr indent="0" lvl="6" marL="2743200" marR="0" rtl="0" algn="l">
              <a:spcBef>
                <a:spcPts val="0"/>
              </a:spcBef>
              <a:defRPr/>
            </a:lvl7pPr>
            <a:lvl8pPr indent="0" lvl="7" marL="3200400" marR="0" rtl="0" algn="l">
              <a:spcBef>
                <a:spcPts val="0"/>
              </a:spcBef>
              <a:defRPr/>
            </a:lvl8pPr>
            <a:lvl9pPr indent="0" lvl="8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defRPr/>
            </a:lvl1pPr>
            <a:lvl2pPr indent="0" lvl="1" marL="457200" marR="0" rtl="0" algn="l">
              <a:spcBef>
                <a:spcPts val="0"/>
              </a:spcBef>
              <a:defRPr/>
            </a:lvl2pPr>
            <a:lvl3pPr indent="0" lvl="2" marL="914400" marR="0" rtl="0" algn="l">
              <a:spcBef>
                <a:spcPts val="0"/>
              </a:spcBef>
              <a:defRPr/>
            </a:lvl3pPr>
            <a:lvl4pPr indent="0" lvl="3" marL="1371600" marR="0" rtl="0" algn="l">
              <a:spcBef>
                <a:spcPts val="0"/>
              </a:spcBef>
              <a:defRPr/>
            </a:lvl4pPr>
            <a:lvl5pPr indent="0" lvl="4" marL="1828800" marR="0" rtl="0" algn="l">
              <a:spcBef>
                <a:spcPts val="0"/>
              </a:spcBef>
              <a:defRPr/>
            </a:lvl5pPr>
            <a:lvl6pPr indent="0" lvl="5" marL="2286000" marR="0" rtl="0" algn="l">
              <a:spcBef>
                <a:spcPts val="0"/>
              </a:spcBef>
              <a:defRPr/>
            </a:lvl6pPr>
            <a:lvl7pPr indent="0" lvl="6" marL="2743200" marR="0" rtl="0" algn="l">
              <a:spcBef>
                <a:spcPts val="0"/>
              </a:spcBef>
              <a:defRPr/>
            </a:lvl7pPr>
            <a:lvl8pPr indent="0" lvl="7" marL="3200400" marR="0" rtl="0" algn="l">
              <a:spcBef>
                <a:spcPts val="0"/>
              </a:spcBef>
              <a:defRPr/>
            </a:lvl8pPr>
            <a:lvl9pPr indent="0" lvl="8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defRPr/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2286000" marR="0" rtl="0" algn="l">
              <a:spcBef>
                <a:spcPts val="0"/>
              </a:spcBef>
              <a:defRPr/>
            </a:lvl6pPr>
            <a:lvl7pPr indent="0" lvl="6" marL="2743200" marR="0" rtl="0" algn="l">
              <a:spcBef>
                <a:spcPts val="0"/>
              </a:spcBef>
              <a:defRPr/>
            </a:lvl7pPr>
            <a:lvl8pPr indent="0" lvl="7" marL="3200400" marR="0" rtl="0" algn="l">
              <a:spcBef>
                <a:spcPts val="0"/>
              </a:spcBef>
              <a:defRPr/>
            </a:lvl8pPr>
            <a:lvl9pPr indent="0" lvl="8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</a:pPr>
            <a:r>
              <a:t/>
            </a:r>
            <a:endParaRPr/>
          </a:p>
          <a:p>
            <a:pPr indent="0" lvl="1" marL="457200" marR="0" rtl="0" algn="ctr">
              <a:spcBef>
                <a:spcPts val="0"/>
              </a:spcBef>
              <a:spcAft>
                <a:spcPts val="0"/>
              </a:spcAft>
            </a:pPr>
            <a:r>
              <a:t/>
            </a:r>
            <a:endParaRPr/>
          </a:p>
          <a:p>
            <a:pPr indent="0" lvl="2" marL="914400" marR="0" rtl="0" algn="ctr">
              <a:spcBef>
                <a:spcPts val="0"/>
              </a:spcBef>
              <a:spcAft>
                <a:spcPts val="0"/>
              </a:spcAft>
            </a:pPr>
            <a:r>
              <a:t/>
            </a:r>
            <a:endParaRPr/>
          </a:p>
          <a:p>
            <a:pPr indent="0" lvl="3" marL="1371600" marR="0" rtl="0" algn="ctr">
              <a:spcBef>
                <a:spcPts val="0"/>
              </a:spcBef>
              <a:spcAft>
                <a:spcPts val="0"/>
              </a:spcAft>
            </a:pPr>
            <a:r>
              <a:t/>
            </a:r>
            <a:endParaRPr/>
          </a:p>
          <a:p>
            <a:pPr indent="0" lvl="4" marL="1828800" marR="0" rtl="0" algn="ctr">
              <a:spcBef>
                <a:spcPts val="0"/>
              </a:spcBef>
              <a:spcAft>
                <a:spcPts val="0"/>
              </a:spcAft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Shape 201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Shape 231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Shape 239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Shape 304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Shape 173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0.png"/><Relationship Id="rId3" Type="http://schemas.openxmlformats.org/officeDocument/2006/relationships/image" Target="../media/image0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subTitle"/>
          </p:nvPr>
        </p:nvSpPr>
        <p:spPr>
          <a:xfrm>
            <a:off x="1951038" y="5527675"/>
            <a:ext cx="9102725" cy="24923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5pPr>
            <a:lvl6pPr indent="0" lvl="5" marL="22860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6pPr>
            <a:lvl7pPr indent="0" lvl="6" marL="2743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7pPr>
            <a:lvl8pPr indent="0" lvl="7" marL="32004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8pPr>
            <a:lvl9pPr indent="0" lvl="8" marL="36576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1270000" y="18542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 rot="5400000">
            <a:off x="4972049" y="2038350"/>
            <a:ext cx="3060700" cy="104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 rot="5400000">
            <a:off x="6953250" y="4019549"/>
            <a:ext cx="6946899" cy="2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 rot="5400000">
            <a:off x="1644650" y="1479550"/>
            <a:ext cx="6946899" cy="7696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81700" y="2070100"/>
            <a:ext cx="8750299" cy="8750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Shape 72"/>
          <p:cNvGrpSpPr/>
          <p:nvPr/>
        </p:nvGrpSpPr>
        <p:grpSpPr>
          <a:xfrm>
            <a:off x="0" y="0"/>
            <a:ext cx="13004799" cy="3084512"/>
            <a:chOff x="0" y="0"/>
            <a:chExt cx="8191" cy="1943"/>
          </a:xfrm>
        </p:grpSpPr>
        <p:sp>
          <p:nvSpPr>
            <p:cNvPr id="73" name="Shape 73"/>
            <p:cNvSpPr/>
            <p:nvPr/>
          </p:nvSpPr>
          <p:spPr>
            <a:xfrm>
              <a:off x="0" y="1600"/>
              <a:ext cx="8191" cy="39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0" y="0"/>
              <a:ext cx="8191" cy="1600"/>
            </a:xfrm>
            <a:prstGeom prst="rect">
              <a:avLst/>
            </a:prstGeom>
            <a:gradFill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75" name="Shape 7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20" y="0"/>
              <a:ext cx="1943" cy="19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6" name="Shape 76"/>
          <p:cNvSpPr/>
          <p:nvPr/>
        </p:nvSpPr>
        <p:spPr>
          <a:xfrm>
            <a:off x="0" y="7213600"/>
            <a:ext cx="13004799" cy="2540000"/>
          </a:xfrm>
          <a:prstGeom prst="rect">
            <a:avLst/>
          </a:prstGeom>
          <a:gradFill>
            <a:gsLst>
              <a:gs pos="0">
                <a:srgbClr val="1A2464"/>
              </a:gs>
              <a:gs pos="100000">
                <a:srgbClr val="46558F"/>
              </a:gs>
            </a:gsLst>
            <a:lin ang="5400000" scaled="0"/>
          </a:gra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00" u="none" cap="none" strike="noStrike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7" name="Shape 77"/>
          <p:cNvSpPr/>
          <p:nvPr/>
        </p:nvSpPr>
        <p:spPr>
          <a:xfrm>
            <a:off x="0" y="7150100"/>
            <a:ext cx="13004799" cy="63500"/>
          </a:xfrm>
          <a:prstGeom prst="rect">
            <a:avLst/>
          </a:prstGeom>
          <a:gradFill>
            <a:gsLst>
              <a:gs pos="0">
                <a:srgbClr val="B3B3B3"/>
              </a:gs>
              <a:gs pos="100000">
                <a:srgbClr val="000000"/>
              </a:gs>
            </a:gsLst>
            <a:lin ang="5400000" scaled="0"/>
          </a:gra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00" u="none" cap="none" strike="noStrike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8" name="Shape 78"/>
          <p:cNvSpPr txBox="1"/>
          <p:nvPr>
            <p:ph type="ctrTitle"/>
          </p:nvPr>
        </p:nvSpPr>
        <p:spPr>
          <a:xfrm>
            <a:off x="914400" y="3276600"/>
            <a:ext cx="111252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1270000" y="2590800"/>
            <a:ext cx="10464800" cy="571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71500" lvl="0" marL="838200" rtl="0" algn="l">
              <a:spcBef>
                <a:spcPts val="2400"/>
              </a:spcBef>
              <a:spcAft>
                <a:spcPts val="0"/>
              </a:spcAft>
              <a:defRPr/>
            </a:lvl1pPr>
            <a:lvl2pPr indent="-251460" lvl="1" marL="1282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2pPr>
            <a:lvl3pPr indent="-251460" lvl="2" marL="1727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3pPr>
            <a:lvl4pPr indent="-251460" lvl="3" marL="2171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4pPr>
            <a:lvl5pPr indent="-251460" lvl="4" marL="2616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5pPr>
            <a:lvl6pPr indent="-251460" lvl="5" marL="30734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6pPr>
            <a:lvl7pPr indent="-251459" lvl="6" marL="35306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7pPr>
            <a:lvl8pPr indent="-251459" lvl="7" marL="39878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8pPr>
            <a:lvl9pPr indent="-251459" lvl="8" marL="44450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270000" y="2590800"/>
            <a:ext cx="5156199" cy="571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6578600" y="2590800"/>
            <a:ext cx="5156199" cy="571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95" name="Shape 95"/>
          <p:cNvSpPr txBox="1"/>
          <p:nvPr>
            <p:ph idx="2" type="body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3" type="body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4" type="body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1270000" y="18542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1270000" y="5740400"/>
            <a:ext cx="10464800" cy="30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/>
          <p:nvPr>
            <p:ph idx="2" type="pic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 rot="5400000">
            <a:off x="3644899" y="215899"/>
            <a:ext cx="5714999" cy="104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71500" lvl="0" marL="838200" rtl="0" algn="l">
              <a:spcBef>
                <a:spcPts val="2400"/>
              </a:spcBef>
              <a:spcAft>
                <a:spcPts val="0"/>
              </a:spcAft>
              <a:defRPr/>
            </a:lvl1pPr>
            <a:lvl2pPr indent="-251460" lvl="1" marL="1282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2pPr>
            <a:lvl3pPr indent="-251460" lvl="2" marL="1727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3pPr>
            <a:lvl4pPr indent="-251460" lvl="3" marL="2171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4pPr>
            <a:lvl5pPr indent="-251460" lvl="4" marL="2616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5pPr>
            <a:lvl6pPr indent="-251460" lvl="5" marL="30734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6pPr>
            <a:lvl7pPr indent="-251459" lvl="6" marL="35306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7pPr>
            <a:lvl8pPr indent="-251459" lvl="7" marL="39878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8pPr>
            <a:lvl9pPr indent="-251459" lvl="8" marL="44450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 rot="5400000">
            <a:off x="6654799" y="3225800"/>
            <a:ext cx="7543800" cy="2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 rot="5400000">
            <a:off x="1346200" y="685800"/>
            <a:ext cx="7543800" cy="7696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71500" lvl="0" marL="838200" rtl="0" algn="l">
              <a:spcBef>
                <a:spcPts val="2400"/>
              </a:spcBef>
              <a:spcAft>
                <a:spcPts val="0"/>
              </a:spcAft>
              <a:defRPr/>
            </a:lvl1pPr>
            <a:lvl2pPr indent="-251460" lvl="1" marL="1282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2pPr>
            <a:lvl3pPr indent="-251460" lvl="2" marL="1727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3pPr>
            <a:lvl4pPr indent="-251460" lvl="3" marL="21717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4pPr>
            <a:lvl5pPr indent="-251460" lvl="4" marL="26162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5pPr>
            <a:lvl6pPr indent="-251460" lvl="5" marL="30734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6pPr>
            <a:lvl7pPr indent="-251459" lvl="6" marL="35306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7pPr>
            <a:lvl8pPr indent="-251459" lvl="7" marL="39878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8pPr>
            <a:lvl9pPr indent="-251459" lvl="8" marL="444500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1270000" y="18542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1270000" y="5740400"/>
            <a:ext cx="5156199" cy="30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6578600" y="5740400"/>
            <a:ext cx="5156199" cy="30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3" type="body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4" type="body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1270000" y="18542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0" name="Shape 50"/>
          <p:cNvSpPr/>
          <p:nvPr>
            <p:ph idx="2" type="pic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Tahoma"/>
              <a:buNone/>
              <a:defRPr/>
            </a:lvl1pPr>
            <a:lvl2pPr indent="0" lvl="1" marL="457200" rtl="0">
              <a:spcBef>
                <a:spcPts val="0"/>
              </a:spcBef>
              <a:buFont typeface="Tahoma"/>
              <a:buNone/>
              <a:defRPr/>
            </a:lvl2pPr>
            <a:lvl3pPr indent="0" lvl="2" marL="914400" rtl="0">
              <a:spcBef>
                <a:spcPts val="0"/>
              </a:spcBef>
              <a:buFont typeface="Tahoma"/>
              <a:buNone/>
              <a:defRPr/>
            </a:lvl3pPr>
            <a:lvl4pPr indent="0" lvl="3" marL="1371600" rtl="0">
              <a:spcBef>
                <a:spcPts val="0"/>
              </a:spcBef>
              <a:buFont typeface="Tahoma"/>
              <a:buNone/>
              <a:defRPr/>
            </a:lvl4pPr>
            <a:lvl5pPr indent="0" lvl="4" marL="1828800" rtl="0">
              <a:spcBef>
                <a:spcPts val="0"/>
              </a:spcBef>
              <a:buFont typeface="Tahoma"/>
              <a:buNone/>
              <a:defRPr/>
            </a:lvl5pPr>
            <a:lvl6pPr indent="0" lvl="5" marL="2286000" rtl="0">
              <a:spcBef>
                <a:spcPts val="0"/>
              </a:spcBef>
              <a:buFont typeface="Tahoma"/>
              <a:buNone/>
              <a:defRPr/>
            </a:lvl6pPr>
            <a:lvl7pPr indent="0" lvl="6" marL="2743200" rtl="0">
              <a:spcBef>
                <a:spcPts val="0"/>
              </a:spcBef>
              <a:buFont typeface="Tahoma"/>
              <a:buNone/>
              <a:defRPr/>
            </a:lvl7pPr>
            <a:lvl8pPr indent="0" lvl="7" marL="3200400" rtl="0">
              <a:spcBef>
                <a:spcPts val="0"/>
              </a:spcBef>
              <a:buFont typeface="Tahoma"/>
              <a:buNone/>
              <a:defRPr/>
            </a:lvl8pPr>
            <a:lvl9pPr indent="0" lvl="8" marL="3657600" rtl="0">
              <a:spcBef>
                <a:spcPts val="0"/>
              </a:spcBef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00.png"/><Relationship Id="rId2" Type="http://schemas.openxmlformats.org/officeDocument/2006/relationships/image" Target="../media/image0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00.png"/><Relationship Id="rId2" Type="http://schemas.openxmlformats.org/officeDocument/2006/relationships/image" Target="../media/image0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5981700" y="2070100"/>
            <a:ext cx="8750299" cy="8750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/>
          <p:nvPr>
            <p:ph idx="1" type="body"/>
          </p:nvPr>
        </p:nvSpPr>
        <p:spPr>
          <a:xfrm>
            <a:off x="1270000" y="5740400"/>
            <a:ext cx="10464800" cy="30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12" name="Shape 12"/>
          <p:cNvSpPr txBox="1"/>
          <p:nvPr>
            <p:ph type="title"/>
          </p:nvPr>
        </p:nvSpPr>
        <p:spPr>
          <a:xfrm>
            <a:off x="1270000" y="18542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grpSp>
        <p:nvGrpSpPr>
          <p:cNvPr id="13" name="Shape 13"/>
          <p:cNvGrpSpPr/>
          <p:nvPr/>
        </p:nvGrpSpPr>
        <p:grpSpPr>
          <a:xfrm>
            <a:off x="0" y="0"/>
            <a:ext cx="13004799" cy="2043112"/>
            <a:chOff x="0" y="0"/>
            <a:chExt cx="8191" cy="1287"/>
          </a:xfrm>
        </p:grpSpPr>
        <p:sp>
          <p:nvSpPr>
            <p:cNvPr id="14" name="Shape 14"/>
            <p:cNvSpPr/>
            <p:nvPr/>
          </p:nvSpPr>
          <p:spPr>
            <a:xfrm>
              <a:off x="0" y="960"/>
              <a:ext cx="8191" cy="39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0"/>
              <a:ext cx="8191" cy="959"/>
            </a:xfrm>
            <a:prstGeom prst="rect">
              <a:avLst/>
            </a:prstGeom>
            <a:gradFill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16" name="Shape 1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449" y="0"/>
              <a:ext cx="1287" cy="1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Shape 17"/>
          <p:cNvSpPr/>
          <p:nvPr/>
        </p:nvSpPr>
        <p:spPr>
          <a:xfrm>
            <a:off x="7696200" y="282575"/>
            <a:ext cx="5133975" cy="944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3400" u="none" cap="none" strike="noStrike">
                <a:solidFill>
                  <a:srgbClr val="919191"/>
                </a:solidFill>
                <a:latin typeface="Tahoma"/>
                <a:ea typeface="Tahoma"/>
                <a:cs typeface="Tahoma"/>
                <a:sym typeface="Tahoma"/>
              </a:rPr>
              <a:t>The OWASP Foundation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rgbClr val="919191"/>
                </a:solidFill>
                <a:latin typeface="Tahoma"/>
                <a:ea typeface="Tahoma"/>
                <a:cs typeface="Tahoma"/>
                <a:sym typeface="Tahoma"/>
              </a:rPr>
              <a:t>http://www.owasp.org</a:t>
            </a:r>
          </a:p>
        </p:txBody>
      </p:sp>
      <p:grpSp>
        <p:nvGrpSpPr>
          <p:cNvPr id="18" name="Shape 18"/>
          <p:cNvGrpSpPr/>
          <p:nvPr/>
        </p:nvGrpSpPr>
        <p:grpSpPr>
          <a:xfrm>
            <a:off x="0" y="9372600"/>
            <a:ext cx="13004799" cy="381000"/>
            <a:chOff x="0" y="0"/>
            <a:chExt cx="8191" cy="240"/>
          </a:xfrm>
        </p:grpSpPr>
        <p:sp>
          <p:nvSpPr>
            <p:cNvPr id="19" name="Shape 19"/>
            <p:cNvSpPr/>
            <p:nvPr/>
          </p:nvSpPr>
          <p:spPr>
            <a:xfrm>
              <a:off x="0" y="40"/>
              <a:ext cx="8191" cy="200"/>
            </a:xfrm>
            <a:prstGeom prst="rect">
              <a:avLst/>
            </a:prstGeom>
            <a:gradFill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>
              <a:off x="0" y="0"/>
              <a:ext cx="8191" cy="39"/>
            </a:xfrm>
            <a:prstGeom prst="rect">
              <a:avLst/>
            </a:prstGeom>
            <a:gradFill>
              <a:gsLst>
                <a:gs pos="0">
                  <a:srgbClr val="B3B3B3"/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21" name="Shape 21"/>
          <p:cNvSpPr txBox="1"/>
          <p:nvPr/>
        </p:nvSpPr>
        <p:spPr>
          <a:xfrm>
            <a:off x="406400" y="8820089"/>
            <a:ext cx="12039599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000" u="none" cap="none" strike="noStrike">
                <a:solidFill>
                  <a:srgbClr val="969696"/>
                </a:solidFill>
                <a:latin typeface="Tahoma"/>
                <a:ea typeface="Tahoma"/>
                <a:cs typeface="Tahoma"/>
                <a:sym typeface="Tahoma"/>
              </a:rPr>
              <a:t>Copyright © The OWASP Foundation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1000" u="none" cap="none" strike="noStrike">
                <a:solidFill>
                  <a:srgbClr val="969696"/>
                </a:solidFill>
                <a:latin typeface="Tahoma"/>
                <a:ea typeface="Tahoma"/>
                <a:cs typeface="Tahoma"/>
                <a:sym typeface="Tahoma"/>
              </a:rPr>
              <a:t>Permission is granted to copy, distribute and/or modify this document under the terms of the OWASP License.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5981700" y="2070100"/>
            <a:ext cx="8750299" cy="8750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Shape 60"/>
          <p:cNvGrpSpPr/>
          <p:nvPr/>
        </p:nvGrpSpPr>
        <p:grpSpPr>
          <a:xfrm>
            <a:off x="0" y="0"/>
            <a:ext cx="13004799" cy="698499"/>
            <a:chOff x="0" y="0"/>
            <a:chExt cx="8191" cy="439"/>
          </a:xfrm>
        </p:grpSpPr>
        <p:sp>
          <p:nvSpPr>
            <p:cNvPr id="61" name="Shape 61"/>
            <p:cNvSpPr/>
            <p:nvPr/>
          </p:nvSpPr>
          <p:spPr>
            <a:xfrm>
              <a:off x="0" y="0"/>
              <a:ext cx="8191" cy="400"/>
            </a:xfrm>
            <a:prstGeom prst="rect">
              <a:avLst/>
            </a:prstGeom>
            <a:gradFill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pic>
          <p:nvPicPr>
            <p:cNvPr id="62" name="Shape 62"/>
            <p:cNvPicPr preferRelativeResize="0"/>
            <p:nvPr/>
          </p:nvPicPr>
          <p:blipFill rotWithShape="1">
            <a:blip r:embed="rId2">
              <a:alphaModFix/>
            </a:blip>
            <a:srcRect b="44373" l="28503" r="0" t="22817"/>
            <a:stretch/>
          </p:blipFill>
          <p:spPr>
            <a:xfrm>
              <a:off x="0" y="0"/>
              <a:ext cx="872" cy="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Shape 63"/>
            <p:cNvSpPr/>
            <p:nvPr/>
          </p:nvSpPr>
          <p:spPr>
            <a:xfrm>
              <a:off x="0" y="400"/>
              <a:ext cx="8191" cy="39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64" name="Shape 64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defRPr/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defRPr/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defRPr/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defRPr/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defRPr/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defRPr/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defRPr/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defRPr/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1270000" y="2590800"/>
            <a:ext cx="10464800" cy="571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71500" lvl="0" marL="838200" marR="0" rtl="0" algn="l">
              <a:spcBef>
                <a:spcPts val="2400"/>
              </a:spcBef>
              <a:spcAft>
                <a:spcPts val="0"/>
              </a:spcAft>
              <a:defRPr/>
            </a:lvl1pPr>
            <a:lvl2pPr indent="-251460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2pPr>
            <a:lvl3pPr indent="-251460" lvl="2" marL="1727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3pPr>
            <a:lvl4pPr indent="-251460" lvl="3" marL="2171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4pPr>
            <a:lvl5pPr indent="-251460" lvl="4" marL="2616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5pPr>
            <a:lvl6pPr indent="-251460" lvl="5" marL="30734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6pPr>
            <a:lvl7pPr indent="-251459" lvl="6" marL="35306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7pPr>
            <a:lvl8pPr indent="-251459" lvl="7" marL="39878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8pPr>
            <a:lvl9pPr indent="-251459" lvl="8" marL="44450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Font typeface="Tahoma"/>
              <a:buChar char="•"/>
              <a:defRPr/>
            </a:lvl9pPr>
          </a:lstStyle>
          <a:p/>
        </p:txBody>
      </p:sp>
      <p:grpSp>
        <p:nvGrpSpPr>
          <p:cNvPr id="66" name="Shape 66"/>
          <p:cNvGrpSpPr/>
          <p:nvPr/>
        </p:nvGrpSpPr>
        <p:grpSpPr>
          <a:xfrm>
            <a:off x="0" y="9372600"/>
            <a:ext cx="13004799" cy="381000"/>
            <a:chOff x="0" y="0"/>
            <a:chExt cx="8191" cy="240"/>
          </a:xfrm>
        </p:grpSpPr>
        <p:sp>
          <p:nvSpPr>
            <p:cNvPr id="67" name="Shape 67"/>
            <p:cNvSpPr/>
            <p:nvPr/>
          </p:nvSpPr>
          <p:spPr>
            <a:xfrm>
              <a:off x="0" y="40"/>
              <a:ext cx="8191" cy="200"/>
            </a:xfrm>
            <a:prstGeom prst="rect">
              <a:avLst/>
            </a:prstGeom>
            <a:gradFill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>
              <a:off x="0" y="0"/>
              <a:ext cx="8191" cy="39"/>
            </a:xfrm>
            <a:prstGeom prst="rect">
              <a:avLst/>
            </a:prstGeom>
            <a:gradFill>
              <a:gsLst>
                <a:gs pos="0">
                  <a:srgbClr val="B3B3B3"/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4200" u="none" cap="none" strike="noStrik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69" name="Shape 69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1" marL="457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2" marL="914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3" marL="13716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4" marL="18288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5" marL="22860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6" marL="27432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7" marL="3200400" marR="0" rtl="0" algn="l">
              <a:spcBef>
                <a:spcPts val="0"/>
              </a:spcBef>
            </a:pPr>
            <a:r>
              <a:t/>
            </a:r>
            <a:endParaRPr/>
          </a:p>
          <a:p>
            <a:pPr indent="0" lvl="8" marL="3657600" marR="0" rtl="0" algn="l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png"/><Relationship Id="rId4" Type="http://schemas.openxmlformats.org/officeDocument/2006/relationships/image" Target="../media/image0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png"/><Relationship Id="rId4" Type="http://schemas.openxmlformats.org/officeDocument/2006/relationships/image" Target="../media/image0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225425" y="184150"/>
            <a:ext cx="50291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3600" u="none" cap="none" strike="noStrike">
                <a:solidFill>
                  <a:srgbClr val="B3B3B3"/>
                </a:solidFill>
                <a:latin typeface="Tahoma"/>
                <a:ea typeface="Tahoma"/>
                <a:cs typeface="Tahoma"/>
                <a:sym typeface="Tahoma"/>
              </a:rPr>
              <a:t>OWASP Cork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rgbClr val="B3B3B3"/>
                </a:solidFill>
                <a:latin typeface="Tahoma"/>
                <a:ea typeface="Tahoma"/>
                <a:cs typeface="Tahoma"/>
                <a:sym typeface="Tahoma"/>
              </a:rPr>
              <a:t>02 Sept 2014</a:t>
            </a:r>
          </a:p>
        </p:txBody>
      </p:sp>
      <p:sp>
        <p:nvSpPr>
          <p:cNvPr id="127" name="Shape 127"/>
          <p:cNvSpPr txBox="1"/>
          <p:nvPr>
            <p:ph type="title"/>
          </p:nvPr>
        </p:nvSpPr>
        <p:spPr>
          <a:xfrm>
            <a:off x="1270000" y="1854200"/>
            <a:ext cx="10464800" cy="3022599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8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Web To Shell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1295400" y="5715000"/>
            <a:ext cx="10464800" cy="30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4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1" lang="en-US" sz="6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OWASP Cork</a:t>
            </a:r>
          </a:p>
          <a:p>
            <a:pPr indent="0" lvl="4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1" sz="2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4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1" lang="en-US" sz="36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Darren Fitzpatrick</a:t>
            </a: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298" y="1671358"/>
            <a:ext cx="12436201" cy="6410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568963"/>
            <a:ext cx="3755115" cy="2816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96" name="Shape 1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298" y="1671358"/>
            <a:ext cx="12436201" cy="6410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400" y="5845937"/>
            <a:ext cx="3805765" cy="3539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203939" y="3429000"/>
            <a:ext cx="8546859" cy="3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1" marL="711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Demo Background</a:t>
            </a:r>
          </a:p>
        </p:txBody>
      </p:sp>
      <p:pic>
        <p:nvPicPr>
          <p:cNvPr id="205" name="Shape 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3200400"/>
            <a:ext cx="5162811" cy="43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Web Application Proxy (ZAP)</a:t>
            </a:r>
          </a:p>
        </p:txBody>
      </p:sp>
      <p:sp>
        <p:nvSpPr>
          <p:cNvPr id="211" name="Shape 21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995" y="2382764"/>
            <a:ext cx="11630807" cy="675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1270000" y="762000"/>
            <a:ext cx="104648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Netcat</a:t>
            </a:r>
          </a:p>
        </p:txBody>
      </p:sp>
      <p:sp>
        <p:nvSpPr>
          <p:cNvPr id="218" name="Shape 218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1270000" y="2590800"/>
            <a:ext cx="10464800" cy="57149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http://mjbabaei.persiangig.com/image/swiss_knife.jpg" id="220" name="Shape 2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00" y="1956814"/>
            <a:ext cx="12827000" cy="7428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226" name="Shape 226"/>
          <p:cNvSpPr txBox="1"/>
          <p:nvPr>
            <p:ph type="title"/>
          </p:nvPr>
        </p:nvSpPr>
        <p:spPr>
          <a:xfrm>
            <a:off x="0" y="6858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VMware</a:t>
            </a: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668" y="1910116"/>
            <a:ext cx="13012467" cy="7843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34" name="Shape 2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1752600"/>
            <a:ext cx="5861154" cy="679392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4203939" y="3886200"/>
            <a:ext cx="8546859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1" marL="711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Demos</a:t>
            </a: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descr="http://3.bp.blogspot.com/-bf52J9O-1js/UjCmEScWQKI/AAAAAAAABa8/lHUTLC374HM/s1600/DemoBlog.jpg" id="242" name="Shape 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800" y="882442"/>
            <a:ext cx="8077199" cy="8337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Remote File Inclusion (RFI)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558800" y="2133600"/>
            <a:ext cx="12382500" cy="7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&lt;?php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if ( isset( $_GET['COLOR'] ) ) {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36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  include( $_GET['COLOR'] );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}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?&gt;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&lt;form method="get"&gt;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&lt;select name="COLOR"&gt;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&lt;option value="red"&gt;red&lt;/option&gt;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&lt;option value="blue"&gt;blue&lt;/option&gt;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&lt;/select&gt;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&lt;input type="submit" value="Set Background"&gt;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&lt;/form&gt;</a:t>
            </a:r>
          </a:p>
        </p:txBody>
      </p:sp>
      <p:sp>
        <p:nvSpPr>
          <p:cNvPr id="249" name="Shape 249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OS Command Injection</a:t>
            </a:r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558800" y="2362200"/>
            <a:ext cx="12382500" cy="7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&lt;?php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$host = ‘owasp.org';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if (isset( $_POST['host'] ) )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$host = $_POST['host'];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32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system("nslookup " . $host);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?&gt;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&lt;form method="post"&gt;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&lt;select name="host"&gt;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&lt;option value=“owasp.org"&gt;google&lt;/option&gt;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&lt;option value="yahoo.com"&gt;yahoo&lt;/option&gt;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&lt;option value=“somesite.com"&gt;yahoo&lt;/option&gt;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&lt;/select&gt;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&lt;input type="submit"&gt;</a:t>
            </a:r>
          </a:p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&lt;/form&gt;</a:t>
            </a:r>
          </a:p>
        </p:txBody>
      </p:sp>
      <p:sp>
        <p:nvSpPr>
          <p:cNvPr id="256" name="Shape 256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-11980" y="1219200"/>
            <a:ext cx="13004799" cy="81660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1" marL="71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C:\&gt;dir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19:15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Whats This Shell Business?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19:20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So Serious?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19:25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Demo Background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19:25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Demos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19:55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Now?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02-Sep-2014  19:58 PM      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Conclusion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             6 File(s)        312,243 bytes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             2 Dir(s)  34,854,727,680 bytes free</a:t>
            </a:r>
          </a:p>
          <a:p>
            <a:pPr indent="0" lvl="1" marL="7112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C:\</a:t>
            </a:r>
            <a:r>
              <a:rPr b="1" i="0" lang="en-US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okLetsGo.exe</a:t>
            </a:r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Known Secret Token</a:t>
            </a:r>
          </a:p>
        </p:txBody>
      </p:sp>
      <p:sp>
        <p:nvSpPr>
          <p:cNvPr id="262" name="Shape 262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63" name="Shape 2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200" y="2352108"/>
            <a:ext cx="11582400" cy="6642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Known Secret Token</a:t>
            </a:r>
          </a:p>
        </p:txBody>
      </p:sp>
      <p:sp>
        <p:nvSpPr>
          <p:cNvPr id="269" name="Shape 269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200" y="2362200"/>
            <a:ext cx="11582400" cy="66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Known Secret Token</a:t>
            </a:r>
          </a:p>
        </p:txBody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558800" y="2362200"/>
            <a:ext cx="117348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Example Cookie: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_railsgoat_session=BAh7B0kiD3Nlc3Npb25faWQGOgZFRkkiJWNmYTA2NWQwMTJlNzQ3MDA5NjdkY2IxMDUyMTkwY2M1BjsAVEkiEF9jc3JmX3Rva2VuBjsARkkiMVZ4TVBFMWVKQS9hQUlJYzRJT0lIL0ZxeHNJRTVPQnk5ZW8xZW9IOWhucFk9BjsARg%3D%3D</a:t>
            </a:r>
            <a:r>
              <a:rPr b="0" i="0" lang="en-US" sz="20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--f280e6096d6068f37d59dd93fc6721b7e4f5a07c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Shape 277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278" name="Shape 278"/>
          <p:cNvSpPr/>
          <p:nvPr/>
        </p:nvSpPr>
        <p:spPr>
          <a:xfrm>
            <a:off x="558800" y="4038600"/>
            <a:ext cx="11887199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URL Decoded: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BAh7B0kiD3Nlc3Npb25faWQGOgZFRkkiJWNmYTA2NWQwMTJlNzQ3MDA5NjdkY2IxMDUyMTkwY2M1BjsAVEkiEF9jc3JmX3Rva2VuBjsARkkiMVZ4TVBFMWVKQS9hQUlJYzRJT0lIL0ZxeHNJRTVPQnk5ZW8xZW9IOWhucFk9BjsARg==</a:t>
            </a:r>
          </a:p>
        </p:txBody>
      </p:sp>
      <p:sp>
        <p:nvSpPr>
          <p:cNvPr id="279" name="Shape 279"/>
          <p:cNvSpPr/>
          <p:nvPr/>
        </p:nvSpPr>
        <p:spPr>
          <a:xfrm>
            <a:off x="558800" y="5715000"/>
            <a:ext cx="11887199" cy="3600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Base64 Decoded: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base64 -d b64.txt | xxd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0000000: 0408 7b07 4922 0f73 6573 7369 6f6e 5f69  ..{.I".session_i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0000010: 6406 3a06 4546 4922 2563 6661 3036 3564  d.:.EFI"%cfa065d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0000020: 3031 3265 3734 3730 3039 3637 6463 6231  012e74700967dcb1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0000030: 3035 3231 3930 6363 3506 3b00 5449 2210  052190cc5.;.TI".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0000040: 5f63 7372 665f 746f 6b65 6e06 3b00 4649  _csrf_token.;.FI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0000050: 2231 5678 4d50 4531 654a 412f 6141 4949  "1VxMPE1eJA/aAII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0000060: 6334 494f 4948 2f46 7178 7349 4535 4f42  c4IOIH/FqxsIE5OB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0000070: 7939 656f 3165 6f48 3968 6e70 593d 063b  y9eo1eoH9hnpY=.;</a:t>
            </a:r>
          </a:p>
          <a:p>
            <a:pPr indent="-12700" lvl="0" marL="2921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0000080: 0046                                     .F</a:t>
            </a: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Known Secret Token</a:t>
            </a: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558800" y="2438400"/>
            <a:ext cx="11734800" cy="73913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calls “Marshal.load” function on serialized data – populates session with result.</a:t>
            </a: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Cookie hash ensures data was not tampered.</a:t>
            </a: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Hash created based on secret_token</a:t>
            </a:r>
          </a:p>
          <a:p>
            <a:pPr indent="-9525" lvl="0" marL="238125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	(which we know)</a:t>
            </a: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9525" lvl="1" marL="2381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onsolas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signature = OpenSSL::HMAC.hexdigest('sha1', secret, payload)</a:t>
            </a:r>
          </a:p>
          <a:p>
            <a:pPr indent="-581025" lvl="0" marL="8096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86" name="Shape 286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0" y="762000"/>
            <a:ext cx="130047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Rails Known Secret Token</a:t>
            </a:r>
          </a:p>
        </p:txBody>
      </p:sp>
      <p:sp>
        <p:nvSpPr>
          <p:cNvPr id="292" name="Shape 292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descr="http://i.istockimg.com/file_thumbview_approve/13757740/2/stock-illustration-13757740-explosion-on-white-background.jpg" id="293" name="Shape 2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81200"/>
            <a:ext cx="13004799" cy="740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298" y="2885518"/>
            <a:ext cx="12436201" cy="641088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Shape 300"/>
          <p:cNvSpPr txBox="1"/>
          <p:nvPr/>
        </p:nvSpPr>
        <p:spPr>
          <a:xfrm>
            <a:off x="0" y="990600"/>
            <a:ext cx="13004799" cy="1894918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8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Now?</a:t>
            </a:r>
          </a:p>
        </p:txBody>
      </p:sp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ctrTitle"/>
          </p:nvPr>
        </p:nvSpPr>
        <p:spPr>
          <a:xfrm>
            <a:off x="990600" y="3581400"/>
            <a:ext cx="11049000" cy="25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8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Conclusion</a:t>
            </a:r>
            <a:r>
              <a:rPr b="0" i="0" lang="en-US" sz="7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177800" y="2667000"/>
            <a:ext cx="124206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0" marL="83820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For more info:</a:t>
            </a: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https://www.owasp.org/index.php/OWASP_Periodic_Table_of_Vulnerabilities_-_Remote_File_Inclusion</a:t>
            </a: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https://www.owasp.org/index.php/Command_Injection</a:t>
            </a: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http://robertheaton.com/2013/07/22/how-to-hack-a-rails-app-using-its-secret-token/ </a:t>
            </a: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http://pentestmonkey.net/tools/web-shells/php-reverse-shell </a:t>
            </a: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71499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19999"/>
              <a:buFont typeface="Tahom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darren.fitzpatrick@owasp.org </a:t>
            </a:r>
          </a:p>
        </p:txBody>
      </p:sp>
      <p:pic>
        <p:nvPicPr>
          <p:cNvPr descr="C:\wip\training\owaspCBT\template\questionClear.gif" id="313" name="Shape 3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8800" y="963612"/>
            <a:ext cx="1679574" cy="1474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4203939" y="1676400"/>
            <a:ext cx="8546859" cy="6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1" marL="711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What’s </a:t>
            </a:r>
          </a:p>
          <a:p>
            <a:pPr indent="0" lvl="1" marL="711200" marR="0" rtl="0" algn="ctr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This </a:t>
            </a:r>
          </a:p>
          <a:p>
            <a:pPr indent="0" lvl="1" marL="711200" marR="0" rtl="0" algn="ctr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Shell</a:t>
            </a:r>
          </a:p>
          <a:p>
            <a:pPr indent="0" lvl="1" marL="711200" marR="0" rtl="0" algn="ctr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Nunito"/>
              <a:buNone/>
            </a:pPr>
            <a:r>
              <a:rPr b="1" i="0" lang="en-US" sz="96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Business?</a:t>
            </a: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00" y="2281686"/>
            <a:ext cx="5689821" cy="526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73601" y="4038600"/>
            <a:ext cx="15303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4600" y="734620"/>
            <a:ext cx="10667999" cy="8510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00" y="1066800"/>
            <a:ext cx="12655107" cy="792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descr="https://i.chzbgr.com/maxW500/6526264064/h8EB7DECA/" id="162" name="Shape 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000" y="990600"/>
            <a:ext cx="9296399" cy="8143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-317500" y="1600200"/>
            <a:ext cx="12763499" cy="7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571500" lvl="1" marL="1282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Bind Shell vs. Reverse Shell</a:t>
            </a:r>
          </a:p>
          <a:p>
            <a:pPr indent="-571500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Avoiding Detection</a:t>
            </a:r>
          </a:p>
          <a:p>
            <a:pPr indent="-571500" lvl="3" marL="2171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Outbound Ports</a:t>
            </a:r>
          </a:p>
          <a:p>
            <a:pPr indent="-571500" lvl="3" marL="2171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Encryption</a:t>
            </a:r>
          </a:p>
          <a:p>
            <a:pPr indent="-571500" lvl="3" marL="2171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Low &amp; Slow</a:t>
            </a:r>
          </a:p>
          <a:p>
            <a:pPr indent="-571500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Escalating Privileges</a:t>
            </a:r>
          </a:p>
          <a:p>
            <a:pPr indent="-571500" lvl="1" marL="1282700" marR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120000"/>
              <a:buFont typeface="Tahoma"/>
              <a:buChar char="•"/>
            </a:pPr>
            <a:r>
              <a:rPr b="0" i="0" lang="en-US" sz="4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Pivoting / Lateral Movement</a:t>
            </a:r>
          </a:p>
        </p:txBody>
      </p:sp>
      <p:pic>
        <p:nvPicPr>
          <p:cNvPr descr="http://www.eutactical.com/media/catalog/product/cache/1/image/9df78eab33525d08d6e5fb8d27136e95/3/_/3_003.jpg" id="169" name="Shape 1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2370" y="3505200"/>
            <a:ext cx="58674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4508739" y="990600"/>
            <a:ext cx="8546859" cy="6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1" marL="7112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1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</a:t>
            </a:r>
          </a:p>
          <a:p>
            <a:pPr indent="0" lvl="1" marL="711200" marR="0" rtl="0" algn="ctr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1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 </a:t>
            </a:r>
          </a:p>
          <a:p>
            <a:pPr indent="0" lvl="1" marL="711200" marR="0" rtl="0" algn="ctr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1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Serious?</a:t>
            </a:r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38200"/>
            <a:ext cx="5934903" cy="8192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2" type="sldNum"/>
          </p:nvPr>
        </p:nvSpPr>
        <p:spPr>
          <a:xfrm>
            <a:off x="12598400" y="9385300"/>
            <a:ext cx="342899" cy="368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298" y="1671358"/>
            <a:ext cx="12436201" cy="6410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WASP-SDLC Panel[1].v2_templateFinal2">
  <a:themeElements>
    <a:clrScheme name="OWASP-SDLC Panel[1].v2_templateFinal2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